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1" r:id="rId10"/>
    <p:sldId id="267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3FB4-ADB7-45C0-BCF5-1B9CE516D18D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02AF5-38A5-45A0-A54C-B76DF4FC0D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3FB4-ADB7-45C0-BCF5-1B9CE516D18D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02AF5-38A5-45A0-A54C-B76DF4FC0D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3FB4-ADB7-45C0-BCF5-1B9CE516D18D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02AF5-38A5-45A0-A54C-B76DF4FC0D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3FB4-ADB7-45C0-BCF5-1B9CE516D18D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02AF5-38A5-45A0-A54C-B76DF4FC0D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3FB4-ADB7-45C0-BCF5-1B9CE516D18D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02AF5-38A5-45A0-A54C-B76DF4FC0D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3FB4-ADB7-45C0-BCF5-1B9CE516D18D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02AF5-38A5-45A0-A54C-B76DF4FC0D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3FB4-ADB7-45C0-BCF5-1B9CE516D18D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02AF5-38A5-45A0-A54C-B76DF4FC0D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3FB4-ADB7-45C0-BCF5-1B9CE516D18D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02AF5-38A5-45A0-A54C-B76DF4FC0D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3FB4-ADB7-45C0-BCF5-1B9CE516D18D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02AF5-38A5-45A0-A54C-B76DF4FC0D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3FB4-ADB7-45C0-BCF5-1B9CE516D18D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02AF5-38A5-45A0-A54C-B76DF4FC0D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3FB4-ADB7-45C0-BCF5-1B9CE516D18D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02AF5-38A5-45A0-A54C-B76DF4FC0D44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33FB4-ADB7-45C0-BCF5-1B9CE516D18D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2AF5-38A5-45A0-A54C-B76DF4FC0D44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18" Type="http://schemas.openxmlformats.org/officeDocument/2006/relationships/image" Target="../media/image19.jpeg"/><Relationship Id="rId3" Type="http://schemas.openxmlformats.org/officeDocument/2006/relationships/image" Target="../media/image4.jpeg"/><Relationship Id="rId21" Type="http://schemas.openxmlformats.org/officeDocument/2006/relationships/image" Target="../media/image22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17" Type="http://schemas.openxmlformats.org/officeDocument/2006/relationships/image" Target="../media/image18.jpeg"/><Relationship Id="rId2" Type="http://schemas.openxmlformats.org/officeDocument/2006/relationships/image" Target="../media/image3.png"/><Relationship Id="rId16" Type="http://schemas.openxmlformats.org/officeDocument/2006/relationships/image" Target="../media/image17.jpeg"/><Relationship Id="rId20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5" Type="http://schemas.openxmlformats.org/officeDocument/2006/relationships/image" Target="../media/image16.jpeg"/><Relationship Id="rId23" Type="http://schemas.openxmlformats.org/officeDocument/2006/relationships/image" Target="../media/image24.jpeg"/><Relationship Id="rId10" Type="http://schemas.openxmlformats.org/officeDocument/2006/relationships/image" Target="../media/image11.jpeg"/><Relationship Id="rId19" Type="http://schemas.openxmlformats.org/officeDocument/2006/relationships/image" Target="../media/image20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Relationship Id="rId22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188641"/>
            <a:ext cx="7416824" cy="4104455"/>
          </a:xfrm>
        </p:spPr>
        <p:txBody>
          <a:bodyPr/>
          <a:lstStyle/>
          <a:p>
            <a:pPr algn="ctr"/>
            <a:r>
              <a:rPr lang="ru-RU" sz="7200" b="1" dirty="0" smtClean="0">
                <a:solidFill>
                  <a:srgbClr val="FFC000"/>
                </a:solidFill>
                <a:latin typeface="Segoe Print" panose="02000600000000000000" pitchFamily="2" charset="0"/>
              </a:rPr>
              <a:t>ПОКОРМИТЕ  ПТИЦ  ЗИМОЙ</a:t>
            </a:r>
            <a:endParaRPr lang="ru-RU" sz="7200" b="1" dirty="0">
              <a:solidFill>
                <a:srgbClr val="FFC000"/>
              </a:solidFill>
              <a:latin typeface="Segoe Print" panose="02000600000000000000" pitchFamily="2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5076056" y="5373216"/>
            <a:ext cx="2736304" cy="1080120"/>
          </a:xfrm>
        </p:spPr>
        <p:txBody>
          <a:bodyPr>
            <a:normAutofit fontScale="85000" lnSpcReduction="10000"/>
          </a:bodyPr>
          <a:lstStyle/>
          <a:p>
            <a:r>
              <a:rPr lang="ru-RU" sz="2000" b="1" dirty="0" smtClean="0">
                <a:solidFill>
                  <a:schemeClr val="tx1">
                    <a:lumMod val="95000"/>
                  </a:schemeClr>
                </a:solidFill>
              </a:rPr>
              <a:t>Автор:</a:t>
            </a:r>
          </a:p>
          <a:p>
            <a:r>
              <a:rPr lang="ru-RU" sz="2000" b="1" dirty="0" err="1" smtClean="0">
                <a:solidFill>
                  <a:schemeClr val="tx1">
                    <a:lumMod val="95000"/>
                  </a:schemeClr>
                </a:solidFill>
              </a:rPr>
              <a:t>Земцова</a:t>
            </a:r>
            <a:r>
              <a:rPr lang="ru-RU" sz="2000" b="1" dirty="0" smtClean="0">
                <a:solidFill>
                  <a:schemeClr val="tx1">
                    <a:lumMod val="95000"/>
                  </a:schemeClr>
                </a:solidFill>
              </a:rPr>
              <a:t>  </a:t>
            </a:r>
            <a:r>
              <a:rPr lang="ru-RU" sz="2000" b="1" dirty="0">
                <a:solidFill>
                  <a:schemeClr val="tx1">
                    <a:lumMod val="95000"/>
                  </a:schemeClr>
                </a:solidFill>
              </a:rPr>
              <a:t>О</a:t>
            </a:r>
            <a:r>
              <a:rPr lang="ru-RU" sz="2000" b="1" dirty="0" smtClean="0">
                <a:solidFill>
                  <a:schemeClr val="tx1">
                    <a:lumMod val="95000"/>
                  </a:schemeClr>
                </a:solidFill>
              </a:rPr>
              <a:t>.Т.</a:t>
            </a:r>
          </a:p>
          <a:p>
            <a:r>
              <a:rPr lang="ru-RU" sz="2000" b="1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ru-RU" sz="2000" b="1" dirty="0" smtClean="0">
                <a:solidFill>
                  <a:schemeClr val="tx1">
                    <a:lumMod val="95000"/>
                  </a:schemeClr>
                </a:solidFill>
              </a:rPr>
              <a:t>читель начальных классов</a:t>
            </a:r>
            <a:endParaRPr lang="ru-RU" sz="2000" b="1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36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1" y="623844"/>
            <a:ext cx="3418572" cy="539744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Разве </a:t>
            </a:r>
            <a:r>
              <a:rPr lang="ru-RU" sz="2400" b="1" dirty="0"/>
              <a:t>можно забывать: </a:t>
            </a:r>
          </a:p>
          <a:p>
            <a:r>
              <a:rPr lang="ru-RU" sz="2400" b="1" dirty="0" smtClean="0"/>
              <a:t>Улететь </a:t>
            </a:r>
            <a:r>
              <a:rPr lang="ru-RU" sz="2400" b="1" dirty="0"/>
              <a:t>могли, </a:t>
            </a:r>
          </a:p>
          <a:p>
            <a:r>
              <a:rPr lang="ru-RU" sz="2400" b="1" dirty="0" smtClean="0"/>
              <a:t>А </a:t>
            </a:r>
            <a:r>
              <a:rPr lang="ru-RU" sz="2400" b="1" dirty="0"/>
              <a:t>остались зимовать</a:t>
            </a:r>
          </a:p>
          <a:p>
            <a:r>
              <a:rPr lang="ru-RU" sz="2400" b="1" dirty="0" smtClean="0"/>
              <a:t>Заодно </a:t>
            </a:r>
            <a:r>
              <a:rPr lang="ru-RU" sz="2400" b="1" dirty="0"/>
              <a:t>с людьми. 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    </a:t>
            </a:r>
            <a:r>
              <a:rPr lang="ru-RU" sz="2400" b="1" dirty="0"/>
              <a:t>Приучите птиц в </a:t>
            </a:r>
            <a:r>
              <a:rPr lang="ru-RU" sz="2400" b="1" dirty="0" smtClean="0"/>
              <a:t>  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    мороз </a:t>
            </a:r>
            <a:endParaRPr lang="ru-RU" sz="2400" b="1" dirty="0"/>
          </a:p>
          <a:p>
            <a:r>
              <a:rPr lang="ru-RU" sz="2400" b="1" dirty="0"/>
              <a:t> </a:t>
            </a:r>
            <a:r>
              <a:rPr lang="ru-RU" sz="2400" b="1" dirty="0" smtClean="0"/>
              <a:t>    </a:t>
            </a:r>
            <a:r>
              <a:rPr lang="ru-RU" sz="2400" b="1" dirty="0"/>
              <a:t>К своему </a:t>
            </a:r>
            <a:r>
              <a:rPr lang="ru-RU" sz="2400" b="1" dirty="0" smtClean="0"/>
              <a:t> окну</a:t>
            </a:r>
            <a:r>
              <a:rPr lang="ru-RU" sz="2400" b="1" dirty="0"/>
              <a:t>, </a:t>
            </a:r>
          </a:p>
          <a:p>
            <a:r>
              <a:rPr lang="ru-RU" sz="2400" b="1" dirty="0"/>
              <a:t>  </a:t>
            </a:r>
            <a:r>
              <a:rPr lang="ru-RU" sz="2400" b="1" dirty="0" smtClean="0"/>
              <a:t>   Чтоб </a:t>
            </a:r>
            <a:r>
              <a:rPr lang="ru-RU" sz="2400" b="1" dirty="0"/>
              <a:t>без песен не </a:t>
            </a:r>
            <a:endParaRPr lang="ru-RU" sz="2400" b="1" dirty="0" smtClean="0"/>
          </a:p>
          <a:p>
            <a:r>
              <a:rPr lang="ru-RU" sz="2400" b="1" dirty="0"/>
              <a:t> </a:t>
            </a:r>
            <a:r>
              <a:rPr lang="ru-RU" sz="2400" b="1" dirty="0" smtClean="0"/>
              <a:t>    </a:t>
            </a:r>
            <a:r>
              <a:rPr lang="ru-RU" sz="2400" b="1" dirty="0"/>
              <a:t>пришлось </a:t>
            </a:r>
          </a:p>
          <a:p>
            <a:r>
              <a:rPr lang="ru-RU" sz="2400" b="1" dirty="0"/>
              <a:t>  Нам встречать весну.</a:t>
            </a:r>
            <a:endParaRPr lang="ru-RU" sz="2400" dirty="0"/>
          </a:p>
        </p:txBody>
      </p:sp>
      <p:pic>
        <p:nvPicPr>
          <p:cNvPr id="1027" name="Picture 3" descr="E:\Марк\DSC033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196752"/>
            <a:ext cx="4496104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7067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75724"/>
            <a:ext cx="7811027" cy="3329340"/>
          </a:xfrm>
        </p:spPr>
        <p:txBody>
          <a:bodyPr/>
          <a:lstStyle/>
          <a:p>
            <a:r>
              <a:rPr lang="ru-RU" sz="1800" dirty="0" smtClean="0"/>
              <a:t>Интернет – ресурсы:</a:t>
            </a:r>
            <a:br>
              <a:rPr lang="ru-RU" sz="1800" dirty="0" smtClean="0"/>
            </a:br>
            <a:r>
              <a:rPr lang="ru-RU" sz="1800" u="sng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sz="1800" u="sng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1600" u="sng" dirty="0">
                <a:solidFill>
                  <a:schemeClr val="tx1">
                    <a:lumMod val="95000"/>
                  </a:schemeClr>
                </a:solidFill>
              </a:rPr>
              <a:t>1</a:t>
            </a:r>
            <a:r>
              <a:rPr lang="ru-RU" sz="1600" u="sng" dirty="0" smtClean="0">
                <a:solidFill>
                  <a:schemeClr val="tx1">
                    <a:lumMod val="95000"/>
                  </a:schemeClr>
                </a:solidFill>
              </a:rPr>
              <a:t>.</a:t>
            </a:r>
            <a:r>
              <a:rPr lang="ru-RU" sz="1600" dirty="0" smtClean="0"/>
              <a:t> </a:t>
            </a:r>
            <a:r>
              <a:rPr lang="en-US" sz="1600" dirty="0"/>
              <a:t>http://</a:t>
            </a:r>
            <a:r>
              <a:rPr lang="en-US" sz="1600" dirty="0" smtClean="0"/>
              <a:t>vscolu.ru/scenarii-dlya-detei/nashi-pernatye-druzya.html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29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7956" y="769690"/>
            <a:ext cx="3776547" cy="5544616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>
                <a:latin typeface="Century Gothic" panose="020B0502020202020204" pitchFamily="34" charset="0"/>
              </a:rPr>
              <a:t>Снег запорошил</a:t>
            </a:r>
            <a:br>
              <a:rPr lang="ru-RU" sz="2800" b="1" dirty="0">
                <a:latin typeface="Century Gothic" panose="020B0502020202020204" pitchFamily="34" charset="0"/>
              </a:rPr>
            </a:br>
            <a:r>
              <a:rPr lang="ru-RU" sz="2800" b="1" dirty="0">
                <a:latin typeface="Century Gothic" panose="020B0502020202020204" pitchFamily="34" charset="0"/>
              </a:rPr>
              <a:t>Улочки и скверы.</a:t>
            </a:r>
            <a:br>
              <a:rPr lang="ru-RU" sz="2800" b="1" dirty="0">
                <a:latin typeface="Century Gothic" panose="020B0502020202020204" pitchFamily="34" charset="0"/>
              </a:rPr>
            </a:br>
            <a:r>
              <a:rPr lang="ru-RU" sz="2800" b="1" dirty="0">
                <a:latin typeface="Century Gothic" panose="020B0502020202020204" pitchFamily="34" charset="0"/>
              </a:rPr>
              <a:t>В небе закружил</a:t>
            </a:r>
            <a:br>
              <a:rPr lang="ru-RU" sz="2800" b="1" dirty="0">
                <a:latin typeface="Century Gothic" panose="020B0502020202020204" pitchFamily="34" charset="0"/>
              </a:rPr>
            </a:br>
            <a:r>
              <a:rPr lang="ru-RU" sz="2800" b="1" dirty="0">
                <a:latin typeface="Century Gothic" panose="020B0502020202020204" pitchFamily="34" charset="0"/>
              </a:rPr>
              <a:t>Танцем нежно-белым.</a:t>
            </a:r>
            <a:br>
              <a:rPr lang="ru-RU" sz="2800" b="1" dirty="0">
                <a:latin typeface="Century Gothic" panose="020B0502020202020204" pitchFamily="34" charset="0"/>
              </a:rPr>
            </a:br>
            <a:r>
              <a:rPr lang="ru-RU" sz="2800" b="1" dirty="0">
                <a:latin typeface="Century Gothic" panose="020B0502020202020204" pitchFamily="34" charset="0"/>
              </a:rPr>
              <a:t>Нарядил деревья</a:t>
            </a:r>
            <a:br>
              <a:rPr lang="ru-RU" sz="2800" b="1" dirty="0">
                <a:latin typeface="Century Gothic" panose="020B0502020202020204" pitchFamily="34" charset="0"/>
              </a:rPr>
            </a:br>
            <a:r>
              <a:rPr lang="ru-RU" sz="2800" b="1" dirty="0">
                <a:latin typeface="Century Gothic" panose="020B0502020202020204" pitchFamily="34" charset="0"/>
              </a:rPr>
              <a:t>В шубы и пальто.</a:t>
            </a:r>
            <a:br>
              <a:rPr lang="ru-RU" sz="2800" b="1" dirty="0">
                <a:latin typeface="Century Gothic" panose="020B0502020202020204" pitchFamily="34" charset="0"/>
              </a:rPr>
            </a:br>
            <a:r>
              <a:rPr lang="ru-RU" sz="2800" b="1" dirty="0">
                <a:latin typeface="Century Gothic" panose="020B0502020202020204" pitchFamily="34" charset="0"/>
              </a:rPr>
              <a:t>Пруд в моей деревне</a:t>
            </a:r>
            <a:br>
              <a:rPr lang="ru-RU" sz="2800" b="1" dirty="0">
                <a:latin typeface="Century Gothic" panose="020B0502020202020204" pitchFamily="34" charset="0"/>
              </a:rPr>
            </a:br>
            <a:r>
              <a:rPr lang="ru-RU" sz="2800" b="1" dirty="0">
                <a:latin typeface="Century Gothic" panose="020B0502020202020204" pitchFamily="34" charset="0"/>
              </a:rPr>
              <a:t>Засверкает льдом.</a:t>
            </a:r>
            <a:br>
              <a:rPr lang="ru-RU" sz="2800" b="1" dirty="0">
                <a:latin typeface="Century Gothic" panose="020B0502020202020204" pitchFamily="34" charset="0"/>
              </a:rPr>
            </a:br>
            <a:r>
              <a:rPr lang="ru-RU" sz="2800" b="1" dirty="0">
                <a:latin typeface="Century Gothic" panose="020B0502020202020204" pitchFamily="34" charset="0"/>
              </a:rPr>
              <a:t>Снова настигает</a:t>
            </a:r>
            <a:br>
              <a:rPr lang="ru-RU" sz="2800" b="1" dirty="0">
                <a:latin typeface="Century Gothic" panose="020B0502020202020204" pitchFamily="34" charset="0"/>
              </a:rPr>
            </a:br>
            <a:r>
              <a:rPr lang="ru-RU" sz="2800" b="1" dirty="0">
                <a:latin typeface="Century Gothic" panose="020B0502020202020204" pitchFamily="34" charset="0"/>
              </a:rPr>
              <a:t>Вьюга – пелена.</a:t>
            </a:r>
            <a:br>
              <a:rPr lang="ru-RU" sz="2800" b="1" dirty="0">
                <a:latin typeface="Century Gothic" panose="020B0502020202020204" pitchFamily="34" charset="0"/>
              </a:rPr>
            </a:br>
            <a:r>
              <a:rPr lang="ru-RU" sz="2800" b="1" dirty="0">
                <a:latin typeface="Century Gothic" panose="020B0502020202020204" pitchFamily="34" charset="0"/>
              </a:rPr>
              <a:t>Это означает,</a:t>
            </a:r>
            <a:br>
              <a:rPr lang="ru-RU" sz="2800" b="1" dirty="0">
                <a:latin typeface="Century Gothic" panose="020B0502020202020204" pitchFamily="34" charset="0"/>
              </a:rPr>
            </a:br>
            <a:r>
              <a:rPr lang="ru-RU" sz="2800" b="1" dirty="0">
                <a:latin typeface="Century Gothic" panose="020B0502020202020204" pitchFamily="34" charset="0"/>
              </a:rPr>
              <a:t>Что пришла зима.</a:t>
            </a:r>
            <a:br>
              <a:rPr lang="ru-RU" sz="2800" b="1" dirty="0">
                <a:latin typeface="Century Gothic" panose="020B0502020202020204" pitchFamily="34" charset="0"/>
              </a:rPr>
            </a:br>
            <a:endParaRPr lang="ru-RU" sz="2800" b="1" dirty="0">
              <a:latin typeface="Century Gothic" panose="020B0502020202020204" pitchFamily="34" charset="0"/>
            </a:endParaRP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268760"/>
            <a:ext cx="4104456" cy="4392489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Century Gothic" panose="020B0502020202020204" pitchFamily="34" charset="0"/>
              </a:rPr>
              <a:t/>
            </a:r>
            <a:br>
              <a:rPr lang="ru-RU" sz="2800" b="1" dirty="0">
                <a:latin typeface="Century Gothic" panose="020B0502020202020204" pitchFamily="34" charset="0"/>
              </a:rPr>
            </a:br>
            <a:endParaRPr lang="ru-RU" sz="2800" b="1" dirty="0">
              <a:latin typeface="Century Gothic" panose="020B0502020202020204" pitchFamily="34" charset="0"/>
            </a:endParaRPr>
          </a:p>
        </p:txBody>
      </p:sp>
      <p:pic>
        <p:nvPicPr>
          <p:cNvPr id="1026" name="Picture 2" descr="E:\Марк\DSC033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4365181" cy="3338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139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04" y="188640"/>
            <a:ext cx="4752528" cy="655272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Century Gothic" panose="020B0502020202020204" pitchFamily="34" charset="0"/>
              </a:rPr>
              <a:t>…   </a:t>
            </a:r>
            <a:r>
              <a:rPr lang="ru-RU" sz="2400" b="1" dirty="0">
                <a:latin typeface="Century Gothic" panose="020B0502020202020204" pitchFamily="34" charset="0"/>
              </a:rPr>
              <a:t>больше всего</a:t>
            </a:r>
          </a:p>
          <a:p>
            <a:r>
              <a:rPr lang="ru-RU" sz="2400" b="1" dirty="0">
                <a:latin typeface="Century Gothic" panose="020B0502020202020204" pitchFamily="34" charset="0"/>
              </a:rPr>
              <a:t>Беспокойно за птиц,</a:t>
            </a:r>
          </a:p>
          <a:p>
            <a:r>
              <a:rPr lang="ru-RU" sz="2400" b="1" dirty="0">
                <a:latin typeface="Century Gothic" panose="020B0502020202020204" pitchFamily="34" charset="0"/>
              </a:rPr>
              <a:t>За наших воробышков, галок, синиц:</a:t>
            </a:r>
          </a:p>
          <a:p>
            <a:r>
              <a:rPr lang="ru-RU" sz="2400" b="1" dirty="0">
                <a:latin typeface="Century Gothic" panose="020B0502020202020204" pitchFamily="34" charset="0"/>
              </a:rPr>
              <a:t>Ведь очень уж холодно</a:t>
            </a:r>
          </a:p>
          <a:p>
            <a:r>
              <a:rPr lang="ru-RU" sz="2400" b="1" dirty="0">
                <a:latin typeface="Century Gothic" panose="020B0502020202020204" pitchFamily="34" charset="0"/>
              </a:rPr>
              <a:t>в</a:t>
            </a:r>
            <a:r>
              <a:rPr lang="ru-RU" sz="2400" b="1" dirty="0" smtClean="0">
                <a:latin typeface="Century Gothic" panose="020B0502020202020204" pitchFamily="34" charset="0"/>
              </a:rPr>
              <a:t> </a:t>
            </a:r>
            <a:r>
              <a:rPr lang="ru-RU" sz="2400" b="1" dirty="0">
                <a:latin typeface="Century Gothic" panose="020B0502020202020204" pitchFamily="34" charset="0"/>
              </a:rPr>
              <a:t>воздухе им.</a:t>
            </a:r>
          </a:p>
          <a:p>
            <a:r>
              <a:rPr lang="ru-RU" sz="2400" b="1" dirty="0">
                <a:latin typeface="Century Gothic" panose="020B0502020202020204" pitchFamily="34" charset="0"/>
              </a:rPr>
              <a:t>Поможем ли мы</a:t>
            </a:r>
          </a:p>
          <a:p>
            <a:r>
              <a:rPr lang="ru-RU" sz="2400" b="1" dirty="0">
                <a:latin typeface="Century Gothic" panose="020B0502020202020204" pitchFamily="34" charset="0"/>
              </a:rPr>
              <a:t>Беззащитным таким?</a:t>
            </a:r>
          </a:p>
          <a:p>
            <a:r>
              <a:rPr lang="ru-RU" sz="2400" b="1" dirty="0">
                <a:latin typeface="Century Gothic" panose="020B0502020202020204" pitchFamily="34" charset="0"/>
              </a:rPr>
              <a:t>Поможем!</a:t>
            </a:r>
          </a:p>
          <a:p>
            <a:r>
              <a:rPr lang="ru-RU" sz="2400" b="1" dirty="0">
                <a:latin typeface="Century Gothic" panose="020B0502020202020204" pitchFamily="34" charset="0"/>
              </a:rPr>
              <a:t>Их надо </a:t>
            </a:r>
            <a:r>
              <a:rPr lang="ru-RU" sz="2400" b="1" dirty="0" smtClean="0">
                <a:latin typeface="Century Gothic" panose="020B0502020202020204" pitchFamily="34" charset="0"/>
              </a:rPr>
              <a:t>кормить</a:t>
            </a:r>
          </a:p>
          <a:p>
            <a:r>
              <a:rPr lang="ru-RU" sz="2400" b="1" dirty="0" smtClean="0">
                <a:latin typeface="Century Gothic" panose="020B0502020202020204" pitchFamily="34" charset="0"/>
              </a:rPr>
              <a:t>И </a:t>
            </a:r>
            <a:r>
              <a:rPr lang="ru-RU" sz="2400" b="1" dirty="0" smtClean="0">
                <a:latin typeface="Century Gothic" panose="020B0502020202020204" pitchFamily="34" charset="0"/>
              </a:rPr>
              <a:t> </a:t>
            </a:r>
            <a:r>
              <a:rPr lang="ru-RU" sz="2400" b="1" dirty="0">
                <a:latin typeface="Century Gothic" panose="020B0502020202020204" pitchFamily="34" charset="0"/>
              </a:rPr>
              <a:t>тогда</a:t>
            </a:r>
          </a:p>
          <a:p>
            <a:r>
              <a:rPr lang="ru-RU" sz="2400" b="1" dirty="0">
                <a:latin typeface="Century Gothic" panose="020B0502020202020204" pitchFamily="34" charset="0"/>
              </a:rPr>
              <a:t>Им будет легко</a:t>
            </a:r>
          </a:p>
          <a:p>
            <a:r>
              <a:rPr lang="ru-RU" sz="2400" b="1" dirty="0">
                <a:latin typeface="Century Gothic" panose="020B0502020202020204" pitchFamily="34" charset="0"/>
              </a:rPr>
              <a:t>Пережить холода.</a:t>
            </a:r>
          </a:p>
          <a:p>
            <a:endParaRPr lang="ru-RU" sz="2400" b="1" dirty="0">
              <a:latin typeface="Century Gothic" panose="020B0502020202020204" pitchFamily="34" charset="0"/>
            </a:endParaRPr>
          </a:p>
        </p:txBody>
      </p:sp>
      <p:pic>
        <p:nvPicPr>
          <p:cNvPr id="2051" name="Picture 3" descr="E:\Марк\DSC033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124744"/>
            <a:ext cx="4099374" cy="4150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261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7955043" cy="1411559"/>
          </a:xfrm>
        </p:spPr>
        <p:txBody>
          <a:bodyPr/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400" dirty="0" smtClean="0"/>
              <a:t>Мы </a:t>
            </a:r>
            <a:r>
              <a:rPr lang="ru-RU" sz="2400" dirty="0"/>
              <a:t>кормушки </a:t>
            </a:r>
            <a:r>
              <a:rPr lang="ru-RU" sz="2400" dirty="0" smtClean="0"/>
              <a:t>смастерили,     </a:t>
            </a:r>
            <a:br>
              <a:rPr lang="ru-RU" sz="2400" dirty="0" smtClean="0"/>
            </a:br>
            <a:r>
              <a:rPr lang="ru-RU" sz="2400" dirty="0" smtClean="0"/>
              <a:t>Мы </a:t>
            </a:r>
            <a:r>
              <a:rPr lang="ru-RU" sz="2400" dirty="0"/>
              <a:t>столовую </a:t>
            </a:r>
            <a:r>
              <a:rPr lang="ru-RU" sz="2400" dirty="0" smtClean="0"/>
              <a:t>открыли.            Воробей</a:t>
            </a:r>
            <a:r>
              <a:rPr lang="ru-RU" sz="2400" dirty="0"/>
              <a:t>, снегирь-сосед,</a:t>
            </a:r>
            <a:br>
              <a:rPr lang="ru-RU" sz="2400" dirty="0"/>
            </a:br>
            <a:r>
              <a:rPr lang="ru-RU" sz="2400" dirty="0" smtClean="0"/>
              <a:t>                                                    Будет </a:t>
            </a:r>
            <a:r>
              <a:rPr lang="ru-RU" sz="2400" dirty="0"/>
              <a:t>вам зимой обед!</a:t>
            </a:r>
            <a:br>
              <a:rPr lang="ru-RU" sz="2400" dirty="0"/>
            </a:br>
            <a:r>
              <a:rPr lang="ru-RU" sz="2000" b="1" dirty="0"/>
              <a:t> 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8" name="Объект 7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645" y="1606609"/>
            <a:ext cx="8005513" cy="5134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Ольга\Desktop\дети с корм\0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28801"/>
            <a:ext cx="122413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Ольга\Desktop\дети с корм\IMG_168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4057" y="1749022"/>
            <a:ext cx="936104" cy="113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Ольга\Desktop\дети с корм\IMG_168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699390"/>
            <a:ext cx="826735" cy="1161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Ольга\Desktop\дети с корм\IMG_169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6167" y="4005064"/>
            <a:ext cx="792089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Ольга\Desktop\дети с корм\IMG_168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8446" y="5229200"/>
            <a:ext cx="79208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Ольга\Desktop\дети с корм\IMG_1692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19282" y="2924945"/>
            <a:ext cx="796434" cy="108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Users\Ольга\Desktop\дети с корм\IMG_1696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35840" y="4204761"/>
            <a:ext cx="779876" cy="1024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C:\Users\Ольга\Desktop\дети с корм\IMG_1750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48822" y="5517232"/>
            <a:ext cx="770469" cy="1119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2195736" y="2996953"/>
            <a:ext cx="3744415" cy="2627540"/>
          </a:xfrm>
          <a:prstGeom prst="wave">
            <a:avLst>
              <a:gd name="adj1" fmla="val 13005"/>
              <a:gd name="adj2" fmla="val 9"/>
            </a:avLst>
          </a:prstGeom>
          <a:gradFill rotWithShape="0">
            <a:gsLst>
              <a:gs pos="0">
                <a:srgbClr val="950700"/>
              </a:gs>
              <a:gs pos="50000">
                <a:srgbClr val="950200"/>
              </a:gs>
              <a:gs pos="100000">
                <a:srgbClr val="950700"/>
              </a:gs>
            </a:gsLst>
            <a:lin ang="18900000" scaled="1"/>
          </a:gradFill>
          <a:ln w="12700">
            <a:solidFill>
              <a:srgbClr val="950700"/>
            </a:solidFill>
            <a:round/>
            <a:headEnd/>
            <a:tailEnd/>
          </a:ln>
          <a:effectLst>
            <a:outerShdw dist="28398" dir="3806097" algn="ctr" rotWithShape="0">
              <a:srgbClr val="45060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Monotype Corsiva" pitchFamily="66" charset="0"/>
                <a:cs typeface="Arial" pitchFamily="34" charset="0"/>
              </a:rPr>
              <a:t>    </a:t>
            </a:r>
            <a:r>
              <a:rPr kumimoji="0" lang="ru-RU" altLang="ru-RU" sz="22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Monotype Corsiva" pitchFamily="66" charset="0"/>
                <a:cs typeface="Arial" pitchFamily="34" charset="0"/>
              </a:rPr>
              <a:t>К А Ж Д О Й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22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Monotype Corsiva" pitchFamily="66" charset="0"/>
                <a:cs typeface="Arial" pitchFamily="34" charset="0"/>
              </a:rPr>
              <a:t>                      П И Ч У Ж К Е  -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22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Monotype Corsiva" pitchFamily="66" charset="0"/>
                <a:cs typeface="Arial" pitchFamily="34" charset="0"/>
              </a:rPr>
              <a:t>           К О Р М У Ш К А!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Рисунок 18" descr="C:\Users\Ольга\Desktop\дети с корм\IMG_1681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771800" y="1846184"/>
            <a:ext cx="864096" cy="1136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C:\Users\Ольга\Desktop\дети с корм\IMG_1682.JP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79912" y="1846184"/>
            <a:ext cx="986666" cy="1204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C:\Users\Ольга\Desktop\дети с корм\IMG_1683.JPG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860032" y="2013727"/>
            <a:ext cx="940848" cy="1213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C:\Users\Ольга\Desktop\дети с корм\IMG_1684.JPG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972527" y="1891328"/>
            <a:ext cx="936104" cy="1178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C:\Users\Ольга\Desktop\дети с корм\IMG_1686.JPG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190443" y="1749022"/>
            <a:ext cx="936104" cy="1195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C:\Users\Ольга\Desktop\дети с корм\IMG_1689.JPG"/>
          <p:cNvPicPr/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067075" y="3227318"/>
            <a:ext cx="961507" cy="128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C:\Users\Ольга\Desktop\дети с корм\IMG_1694.JPG"/>
          <p:cNvPicPr/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236296" y="3158606"/>
            <a:ext cx="917704" cy="1278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C:\Users\Ольга\Desktop\дети с корм\IMG_1690.JPG"/>
          <p:cNvPicPr/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004903" y="4636567"/>
            <a:ext cx="871353" cy="1168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27" descr="C:\Users\Ольга\Desktop\дети с корм\IMG_1697.JPG"/>
          <p:cNvPicPr/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236296" y="4616545"/>
            <a:ext cx="899672" cy="118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 descr="C:\Users\Ольга\Desktop\дети с корм\IMG_1744.JPG"/>
          <p:cNvPicPr/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180414" y="5682570"/>
            <a:ext cx="792113" cy="940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 descr="C:\Users\Ольга\Desktop\дети с корм\IMG_1698.JPG"/>
          <p:cNvPicPr/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4067943" y="5624493"/>
            <a:ext cx="871279" cy="1101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30" descr="C:\Users\Ольга\Desktop\дети с корм\IMG_1688.JPG"/>
          <p:cNvPicPr/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195736" y="5249006"/>
            <a:ext cx="850007" cy="1040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 descr="C:\Users\Ольга\Desktop\дети с корм\IMG_1701.JPG"/>
          <p:cNvPicPr/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3179543" y="5501427"/>
            <a:ext cx="756553" cy="1121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4637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7955043" cy="1872208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rgbClr val="FFC000"/>
                </a:solidFill>
                <a:latin typeface="Segoe Print" panose="02000600000000000000" pitchFamily="2" charset="0"/>
              </a:rPr>
              <a:t>О т к р ы т и е   </a:t>
            </a:r>
            <a:r>
              <a:rPr lang="ru-RU" sz="4800" b="1" dirty="0" smtClean="0">
                <a:solidFill>
                  <a:srgbClr val="FFC000"/>
                </a:solidFill>
                <a:latin typeface="Segoe Print" panose="02000600000000000000" pitchFamily="2" charset="0"/>
              </a:rPr>
              <a:t/>
            </a:r>
            <a:br>
              <a:rPr lang="ru-RU" sz="4800" b="1" dirty="0" smtClean="0">
                <a:solidFill>
                  <a:srgbClr val="FFC000"/>
                </a:solidFill>
                <a:latin typeface="Segoe Print" panose="02000600000000000000" pitchFamily="2" charset="0"/>
              </a:rPr>
            </a:br>
            <a:r>
              <a:rPr lang="ru-RU" sz="4800" b="1" dirty="0" smtClean="0">
                <a:solidFill>
                  <a:srgbClr val="FFC000"/>
                </a:solidFill>
                <a:latin typeface="Segoe Print" panose="02000600000000000000" pitchFamily="2" charset="0"/>
              </a:rPr>
              <a:t>п </a:t>
            </a:r>
            <a:r>
              <a:rPr lang="ru-RU" sz="4800" b="1" dirty="0">
                <a:solidFill>
                  <a:srgbClr val="FFC000"/>
                </a:solidFill>
                <a:latin typeface="Segoe Print" panose="02000600000000000000" pitchFamily="2" charset="0"/>
              </a:rPr>
              <a:t>т и ч ь е г о   </a:t>
            </a:r>
            <a:r>
              <a:rPr lang="ru-RU" sz="4800" b="1" dirty="0" smtClean="0">
                <a:solidFill>
                  <a:srgbClr val="FFC000"/>
                </a:solidFill>
                <a:latin typeface="Segoe Print" panose="02000600000000000000" pitchFamily="2" charset="0"/>
              </a:rPr>
              <a:t>к </a:t>
            </a:r>
            <a:r>
              <a:rPr lang="ru-RU" sz="4800" b="1" dirty="0">
                <a:solidFill>
                  <a:srgbClr val="FFC000"/>
                </a:solidFill>
                <a:latin typeface="Segoe Print" panose="02000600000000000000" pitchFamily="2" charset="0"/>
              </a:rPr>
              <a:t>а ф е</a:t>
            </a:r>
            <a:br>
              <a:rPr lang="ru-RU" sz="4800" b="1" dirty="0">
                <a:solidFill>
                  <a:srgbClr val="FFC000"/>
                </a:solidFill>
                <a:latin typeface="Segoe Print" panose="02000600000000000000" pitchFamily="2" charset="0"/>
              </a:rPr>
            </a:br>
            <a:endParaRPr lang="ru-RU" sz="4800" b="1" dirty="0">
              <a:solidFill>
                <a:srgbClr val="FFC000"/>
              </a:solidFill>
              <a:latin typeface="Segoe Print" panose="02000600000000000000" pitchFamily="2" charset="0"/>
            </a:endParaRPr>
          </a:p>
        </p:txBody>
      </p:sp>
      <p:pic>
        <p:nvPicPr>
          <p:cNvPr id="4" name="Объект 3" descr="C:\Users\Ольга\Desktop\в парке\IMG_172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367240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Ольга\Desktop\в парке\IMG_17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445702"/>
            <a:ext cx="3888432" cy="3007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833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7955043" cy="1411559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rgbClr val="FFC000"/>
                </a:solidFill>
                <a:latin typeface="Segoe Print" panose="02000600000000000000" pitchFamily="2" charset="0"/>
              </a:rPr>
              <a:t/>
            </a:r>
            <a:br>
              <a:rPr lang="ru-RU" sz="4800" b="1" dirty="0" smtClean="0">
                <a:solidFill>
                  <a:srgbClr val="FFC000"/>
                </a:solidFill>
                <a:latin typeface="Segoe Print" panose="02000600000000000000" pitchFamily="2" charset="0"/>
              </a:rPr>
            </a:br>
            <a:r>
              <a:rPr lang="ru-RU" sz="4800" b="1" dirty="0" smtClean="0">
                <a:solidFill>
                  <a:srgbClr val="FFC000"/>
                </a:solidFill>
                <a:latin typeface="Segoe Print" panose="02000600000000000000" pitchFamily="2" charset="0"/>
              </a:rPr>
              <a:t>О </a:t>
            </a:r>
            <a:r>
              <a:rPr lang="ru-RU" sz="4800" b="1" dirty="0">
                <a:solidFill>
                  <a:srgbClr val="FFC000"/>
                </a:solidFill>
                <a:latin typeface="Segoe Print" panose="02000600000000000000" pitchFamily="2" charset="0"/>
              </a:rPr>
              <a:t>т к р ы т и е   </a:t>
            </a:r>
            <a:br>
              <a:rPr lang="ru-RU" sz="4800" b="1" dirty="0">
                <a:solidFill>
                  <a:srgbClr val="FFC000"/>
                </a:solidFill>
                <a:latin typeface="Segoe Print" panose="02000600000000000000" pitchFamily="2" charset="0"/>
              </a:rPr>
            </a:br>
            <a:r>
              <a:rPr lang="ru-RU" sz="4800" b="1" dirty="0">
                <a:solidFill>
                  <a:srgbClr val="FFC000"/>
                </a:solidFill>
                <a:latin typeface="Segoe Print" panose="02000600000000000000" pitchFamily="2" charset="0"/>
              </a:rPr>
              <a:t>п т и ч ь е г о   к а ф е</a:t>
            </a:r>
            <a:br>
              <a:rPr lang="ru-RU" sz="4800" b="1" dirty="0">
                <a:solidFill>
                  <a:srgbClr val="FFC000"/>
                </a:solidFill>
                <a:latin typeface="Segoe Print" panose="02000600000000000000" pitchFamily="2" charset="0"/>
              </a:rPr>
            </a:br>
            <a:endParaRPr lang="ru-RU" sz="4800" dirty="0"/>
          </a:p>
        </p:txBody>
      </p:sp>
      <p:pic>
        <p:nvPicPr>
          <p:cNvPr id="4" name="Объект 3" descr="C:\Users\Ольга\Desktop\дети с корм\IMG_172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72816"/>
            <a:ext cx="3744416" cy="2916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Ольга\Desktop\в парке\IMG_172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8881" y="3645024"/>
            <a:ext cx="381642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0727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7955043" cy="1339551"/>
          </a:xfrm>
        </p:spPr>
        <p:txBody>
          <a:bodyPr/>
          <a:lstStyle/>
          <a:p>
            <a:pPr algn="ctr"/>
            <a:r>
              <a:rPr lang="ru-RU" sz="4400" i="1" dirty="0" smtClean="0">
                <a:solidFill>
                  <a:srgbClr val="FFC000"/>
                </a:solidFill>
                <a:latin typeface="Segoe Print" panose="02000600000000000000" pitchFamily="2" charset="0"/>
              </a:rPr>
              <a:t/>
            </a:r>
            <a:br>
              <a:rPr lang="ru-RU" sz="4400" i="1" dirty="0" smtClean="0">
                <a:solidFill>
                  <a:srgbClr val="FFC000"/>
                </a:solidFill>
                <a:latin typeface="Segoe Print" panose="02000600000000000000" pitchFamily="2" charset="0"/>
              </a:rPr>
            </a:br>
            <a:r>
              <a:rPr lang="ru-RU" sz="4400" b="1" i="1" dirty="0" smtClean="0">
                <a:solidFill>
                  <a:srgbClr val="FFC000"/>
                </a:solidFill>
                <a:latin typeface="Segoe Print" panose="02000600000000000000" pitchFamily="2" charset="0"/>
              </a:rPr>
              <a:t>Синички  </a:t>
            </a:r>
            <a:r>
              <a:rPr lang="ru-RU" sz="4400" b="1" i="1" dirty="0">
                <a:solidFill>
                  <a:srgbClr val="FFC000"/>
                </a:solidFill>
                <a:latin typeface="Segoe Print" panose="02000600000000000000" pitchFamily="2" charset="0"/>
              </a:rPr>
              <a:t>и  воробьи   посетили  птичьи  кафе.</a:t>
            </a:r>
            <a:r>
              <a:rPr lang="ru-RU" sz="4400" b="1" dirty="0">
                <a:solidFill>
                  <a:srgbClr val="FFC000"/>
                </a:solidFill>
                <a:latin typeface="Segoe Print" panose="02000600000000000000" pitchFamily="2" charset="0"/>
              </a:rPr>
              <a:t/>
            </a:r>
            <a:br>
              <a:rPr lang="ru-RU" sz="4400" b="1" dirty="0">
                <a:solidFill>
                  <a:srgbClr val="FFC000"/>
                </a:solidFill>
                <a:latin typeface="Segoe Print" panose="02000600000000000000" pitchFamily="2" charset="0"/>
              </a:rPr>
            </a:br>
            <a:endParaRPr lang="ru-RU" sz="4400" b="1" dirty="0">
              <a:solidFill>
                <a:srgbClr val="FFC000"/>
              </a:solidFill>
              <a:latin typeface="Segoe Print" panose="02000600000000000000" pitchFamily="2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72816"/>
            <a:ext cx="252028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429000"/>
            <a:ext cx="237626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1772816"/>
            <a:ext cx="230425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420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7883035" cy="6048672"/>
          </a:xfrm>
        </p:spPr>
        <p:txBody>
          <a:bodyPr/>
          <a:lstStyle/>
          <a:p>
            <a:pPr algn="ctr"/>
            <a:r>
              <a:rPr lang="ru-RU" sz="8800" dirty="0">
                <a:solidFill>
                  <a:srgbClr val="FFC000"/>
                </a:solidFill>
                <a:latin typeface="Impact" panose="020B0806030902050204" pitchFamily="34" charset="0"/>
              </a:rPr>
              <a:t>Птицы </a:t>
            </a:r>
            <a:r>
              <a:rPr lang="ru-RU" sz="8800" dirty="0" smtClean="0">
                <a:solidFill>
                  <a:srgbClr val="FFC000"/>
                </a:solidFill>
                <a:latin typeface="Impact" panose="020B0806030902050204" pitchFamily="34" charset="0"/>
              </a:rPr>
              <a:t> зимой </a:t>
            </a:r>
            <a:r>
              <a:rPr lang="ru-RU" sz="8800" dirty="0">
                <a:solidFill>
                  <a:srgbClr val="FFC000"/>
                </a:solidFill>
                <a:latin typeface="Impact" panose="020B0806030902050204" pitchFamily="34" charset="0"/>
              </a:rPr>
              <a:t>там</a:t>
            </a:r>
            <a:r>
              <a:rPr lang="ru-RU" sz="8800" dirty="0" smtClean="0">
                <a:solidFill>
                  <a:srgbClr val="FFC000"/>
                </a:solidFill>
                <a:latin typeface="Impact" panose="020B0806030902050204" pitchFamily="34" charset="0"/>
              </a:rPr>
              <a:t>,  где  </a:t>
            </a:r>
            <a:r>
              <a:rPr lang="ru-RU" sz="8800" dirty="0">
                <a:solidFill>
                  <a:srgbClr val="FFC000"/>
                </a:solidFill>
                <a:latin typeface="Impact" panose="020B0806030902050204" pitchFamily="34" charset="0"/>
              </a:rPr>
              <a:t>есть корм.</a:t>
            </a:r>
            <a:br>
              <a:rPr lang="ru-RU" sz="8800" dirty="0">
                <a:solidFill>
                  <a:srgbClr val="FFC000"/>
                </a:solidFill>
                <a:latin typeface="Impact" panose="020B0806030902050204" pitchFamily="34" charset="0"/>
              </a:rPr>
            </a:br>
            <a:endParaRPr lang="ru-RU" sz="8800" dirty="0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10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9"/>
            <a:ext cx="6984776" cy="720079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FFC000"/>
                </a:solidFill>
                <a:latin typeface="Impact" panose="020B0806030902050204" pitchFamily="34" charset="0"/>
              </a:rPr>
              <a:t>ПОКОРМИТЕ </a:t>
            </a:r>
            <a:r>
              <a:rPr lang="ru-RU" sz="3200" b="1" dirty="0" smtClean="0">
                <a:solidFill>
                  <a:srgbClr val="FFC000"/>
                </a:solidFill>
                <a:latin typeface="Impact" panose="020B0806030902050204" pitchFamily="34" charset="0"/>
              </a:rPr>
              <a:t>   ПТИЦ    </a:t>
            </a:r>
            <a:r>
              <a:rPr lang="ru-RU" sz="3200" b="1" dirty="0">
                <a:solidFill>
                  <a:srgbClr val="FFC000"/>
                </a:solidFill>
                <a:latin typeface="Impact" panose="020B0806030902050204" pitchFamily="34" charset="0"/>
              </a:rPr>
              <a:t>ЗИМОЙ</a:t>
            </a:r>
            <a:endParaRPr lang="ru-RU" sz="3200" dirty="0">
              <a:latin typeface="Impact" panose="020B080603090205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980728"/>
            <a:ext cx="3778582" cy="5688632"/>
          </a:xfrm>
        </p:spPr>
        <p:txBody>
          <a:bodyPr>
            <a:normAutofit/>
          </a:bodyPr>
          <a:lstStyle/>
          <a:p>
            <a:r>
              <a:rPr lang="ru-RU" sz="2400" b="1" dirty="0"/>
              <a:t>Покормите птиц зимой. </a:t>
            </a:r>
          </a:p>
          <a:p>
            <a:r>
              <a:rPr lang="ru-RU" sz="2400" b="1" dirty="0"/>
              <a:t>Пусть со всех концов </a:t>
            </a:r>
          </a:p>
          <a:p>
            <a:r>
              <a:rPr lang="ru-RU" sz="2400" b="1" dirty="0"/>
              <a:t>К вам слетятся, как домой, </a:t>
            </a:r>
          </a:p>
          <a:p>
            <a:r>
              <a:rPr lang="ru-RU" sz="2400" b="1" dirty="0"/>
              <a:t>Стайки на крыльцо. </a:t>
            </a:r>
          </a:p>
          <a:p>
            <a:r>
              <a:rPr lang="ru-RU" sz="2400" b="1" dirty="0"/>
              <a:t>     </a:t>
            </a:r>
            <a:r>
              <a:rPr lang="ru-RU" sz="2400" b="1" dirty="0" smtClean="0"/>
              <a:t>    </a:t>
            </a:r>
            <a:r>
              <a:rPr lang="ru-RU" sz="2400" b="1" dirty="0"/>
              <a:t>Не богаты их корма. </a:t>
            </a:r>
          </a:p>
          <a:p>
            <a:r>
              <a:rPr lang="ru-RU" sz="2400" b="1" dirty="0"/>
              <a:t>    </a:t>
            </a:r>
            <a:r>
              <a:rPr lang="ru-RU" sz="2400" b="1" dirty="0" smtClean="0"/>
              <a:t>     </a:t>
            </a:r>
            <a:r>
              <a:rPr lang="ru-RU" sz="2400" b="1" dirty="0"/>
              <a:t>Горсть зерна нужна, </a:t>
            </a:r>
          </a:p>
          <a:p>
            <a:r>
              <a:rPr lang="ru-RU" sz="2400" b="1" dirty="0"/>
              <a:t>    </a:t>
            </a:r>
            <a:r>
              <a:rPr lang="ru-RU" sz="2400" b="1" dirty="0" smtClean="0"/>
              <a:t>     </a:t>
            </a:r>
            <a:r>
              <a:rPr lang="ru-RU" sz="2400" b="1" dirty="0"/>
              <a:t>Горсть одна — </a:t>
            </a:r>
          </a:p>
          <a:p>
            <a:r>
              <a:rPr lang="ru-RU" sz="2400" b="1" dirty="0"/>
              <a:t>    </a:t>
            </a:r>
            <a:r>
              <a:rPr lang="ru-RU" sz="2400" b="1" dirty="0" smtClean="0"/>
              <a:t>     </a:t>
            </a:r>
            <a:r>
              <a:rPr lang="ru-RU" sz="2400" b="1" dirty="0"/>
              <a:t>И не страшна </a:t>
            </a:r>
          </a:p>
          <a:p>
            <a:r>
              <a:rPr lang="ru-RU" sz="2400" b="1" dirty="0"/>
              <a:t>    </a:t>
            </a:r>
            <a:r>
              <a:rPr lang="ru-RU" sz="2400" b="1" dirty="0" smtClean="0"/>
              <a:t>    </a:t>
            </a:r>
            <a:r>
              <a:rPr lang="ru-RU" sz="2400" b="1" dirty="0"/>
              <a:t>Будет им зима. </a:t>
            </a:r>
          </a:p>
          <a:p>
            <a:endParaRPr lang="ru-RU" sz="24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355976" y="2132856"/>
            <a:ext cx="3960440" cy="45365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/>
              <a:t>Сколько гибнет их — не счесть, </a:t>
            </a:r>
          </a:p>
          <a:p>
            <a:pPr marL="0" indent="0">
              <a:buNone/>
            </a:pPr>
            <a:r>
              <a:rPr lang="ru-RU" sz="2400" b="1" dirty="0"/>
              <a:t>Видеть тяжело. </a:t>
            </a:r>
          </a:p>
          <a:p>
            <a:pPr marL="0" indent="0">
              <a:buNone/>
            </a:pPr>
            <a:r>
              <a:rPr lang="ru-RU" sz="2400" b="1" dirty="0"/>
              <a:t>А ведь в нашем сердце есть </a:t>
            </a:r>
          </a:p>
          <a:p>
            <a:pPr marL="0" indent="0">
              <a:buNone/>
            </a:pPr>
            <a:r>
              <a:rPr lang="ru-RU" sz="2400" b="1" dirty="0"/>
              <a:t>И для птиц тепло. </a:t>
            </a:r>
          </a:p>
          <a:p>
            <a:pPr marL="0" indent="0">
              <a:buNone/>
            </a:pP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5637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theme/theme1.xml><?xml version="1.0" encoding="utf-8"?>
<a:theme xmlns:a="http://schemas.openxmlformats.org/drawingml/2006/main" name="Winter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Зима</Template>
  <TotalTime>244</TotalTime>
  <Words>205</Words>
  <Application>Microsoft Office PowerPoint</Application>
  <PresentationFormat>Экран (4:3)</PresentationFormat>
  <Paragraphs>51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Winter</vt:lpstr>
      <vt:lpstr>ПОКОРМИТЕ  ПТИЦ  ЗИМОЙ</vt:lpstr>
      <vt:lpstr>Презентация PowerPoint</vt:lpstr>
      <vt:lpstr>Презентация PowerPoint</vt:lpstr>
      <vt:lpstr>  Мы кормушки смастерили,      Мы столовую открыли.            Воробей, снегирь-сосед,                                                     Будет вам зимой обед!   </vt:lpstr>
      <vt:lpstr>О т к р ы т и е    п т и ч ь е г о   к а ф е </vt:lpstr>
      <vt:lpstr> О т к р ы т и е    п т и ч ь е г о   к а ф е </vt:lpstr>
      <vt:lpstr> Синички  и  воробьи   посетили  птичьи  кафе. </vt:lpstr>
      <vt:lpstr>Птицы  зимой там,  где  есть корм. </vt:lpstr>
      <vt:lpstr>ПОКОРМИТЕ    ПТИЦ    ЗИМОЙ</vt:lpstr>
      <vt:lpstr>Презентация PowerPoint</vt:lpstr>
      <vt:lpstr>Интернет – ресурсы:  1. http://vscolu.ru/scenarii-dlya-detei/nashi-pernatye-druzya.html 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ПОКОРМИТЕ ПТИЦ  ЗИМОЙ</dc:title>
  <dc:creator>Сергей</dc:creator>
  <cp:lastModifiedBy>Сергей</cp:lastModifiedBy>
  <cp:revision>20</cp:revision>
  <dcterms:created xsi:type="dcterms:W3CDTF">2014-02-26T19:40:27Z</dcterms:created>
  <dcterms:modified xsi:type="dcterms:W3CDTF">2014-04-16T17:56:24Z</dcterms:modified>
</cp:coreProperties>
</file>